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26"/>
  </p:notesMasterIdLst>
  <p:handoutMasterIdLst>
    <p:handoutMasterId r:id="rId27"/>
  </p:handoutMasterIdLst>
  <p:sldIdLst>
    <p:sldId id="280" r:id="rId2"/>
    <p:sldId id="318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327" r:id="rId11"/>
    <p:sldId id="326" r:id="rId12"/>
    <p:sldId id="328" r:id="rId13"/>
    <p:sldId id="333" r:id="rId14"/>
    <p:sldId id="329" r:id="rId15"/>
    <p:sldId id="330" r:id="rId16"/>
    <p:sldId id="331" r:id="rId17"/>
    <p:sldId id="332" r:id="rId18"/>
    <p:sldId id="334" r:id="rId19"/>
    <p:sldId id="336" r:id="rId20"/>
    <p:sldId id="338" r:id="rId21"/>
    <p:sldId id="339" r:id="rId22"/>
    <p:sldId id="340" r:id="rId23"/>
    <p:sldId id="317" r:id="rId24"/>
    <p:sldId id="301" r:id="rId25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D6FF"/>
    <a:srgbClr val="FF70A6"/>
    <a:srgbClr val="FFD670"/>
    <a:srgbClr val="39A0ED"/>
    <a:srgbClr val="ADFC92"/>
    <a:srgbClr val="DE6E4B"/>
    <a:srgbClr val="FCF7FF"/>
    <a:srgbClr val="291528"/>
    <a:srgbClr val="605F57"/>
    <a:srgbClr val="A6A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2"/>
    <p:restoredTop sz="89355"/>
  </p:normalViewPr>
  <p:slideViewPr>
    <p:cSldViewPr showGuides="1">
      <p:cViewPr varScale="1">
        <p:scale>
          <a:sx n="47" d="100"/>
          <a:sy n="47" d="100"/>
        </p:scale>
        <p:origin x="304" y="1040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Summerhouse Example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F0129-ED7E-0F41-9B6B-5CA1773A2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88" y="3459162"/>
            <a:ext cx="12077700" cy="745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93C4C5-48E8-6045-A46E-E138F09554F7}"/>
              </a:ext>
            </a:extLst>
          </p:cNvPr>
          <p:cNvSpPr txBox="1"/>
          <p:nvPr/>
        </p:nvSpPr>
        <p:spPr>
          <a:xfrm>
            <a:off x="407988" y="5814900"/>
            <a:ext cx="405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Gauge showing cumulative progress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1F3BE11-CF7C-8345-A395-2039E9167FAB}"/>
              </a:ext>
            </a:extLst>
          </p:cNvPr>
          <p:cNvCxnSpPr>
            <a:cxnSpLocks/>
            <a:stCxn id="6" idx="2"/>
            <a:endCxn id="3" idx="1"/>
          </p:cNvCxnSpPr>
          <p:nvPr/>
        </p:nvCxnSpPr>
        <p:spPr>
          <a:xfrm rot="16200000" flipH="1">
            <a:off x="3842498" y="5363321"/>
            <a:ext cx="417605" cy="3228975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D2934D-97CD-9D41-857E-2EEC4E7F01EB}"/>
              </a:ext>
            </a:extLst>
          </p:cNvPr>
          <p:cNvSpPr txBox="1"/>
          <p:nvPr/>
        </p:nvSpPr>
        <p:spPr>
          <a:xfrm>
            <a:off x="407988" y="8364482"/>
            <a:ext cx="405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Indicator for whether we need to speed up or not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B4763EE-87B4-D848-AAC7-2485D981EF0A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4247339" y="7508063"/>
            <a:ext cx="465173" cy="4086224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3F721F3-B414-1D43-AFCA-0273890388D7}"/>
              </a:ext>
            </a:extLst>
          </p:cNvPr>
          <p:cNvSpPr/>
          <p:nvPr/>
        </p:nvSpPr>
        <p:spPr>
          <a:xfrm>
            <a:off x="18410237" y="3459162"/>
            <a:ext cx="1143000" cy="7454900"/>
          </a:xfrm>
          <a:prstGeom prst="rightBrace">
            <a:avLst>
              <a:gd name="adj1" fmla="val 35000"/>
              <a:gd name="adj2" fmla="val 49637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D5C38-817C-7940-949F-32C4D6113A2D}"/>
              </a:ext>
            </a:extLst>
          </p:cNvPr>
          <p:cNvSpPr txBox="1"/>
          <p:nvPr/>
        </p:nvSpPr>
        <p:spPr>
          <a:xfrm>
            <a:off x="19726274" y="6278562"/>
            <a:ext cx="3703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Trends showing our progress over time</a:t>
            </a:r>
          </a:p>
        </p:txBody>
      </p:sp>
    </p:spTree>
    <p:extLst>
      <p:ext uri="{BB962C8B-B14F-4D97-AF65-F5344CB8AC3E}">
        <p14:creationId xmlns:p14="http://schemas.microsoft.com/office/powerpoint/2010/main" val="410339569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F0129-ED7E-0F41-9B6B-5CA1773A2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88" y="3459162"/>
            <a:ext cx="12077700" cy="7454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C994F-AD91-E846-AC91-570BB0D55816}"/>
              </a:ext>
            </a:extLst>
          </p:cNvPr>
          <p:cNvSpPr txBox="1"/>
          <p:nvPr/>
        </p:nvSpPr>
        <p:spPr>
          <a:xfrm>
            <a:off x="407988" y="1020762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Projection showing if we’ll make it on time given our current speed and location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7998FF8-0800-D242-BF14-FBAB4CA7660A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3529360" y="1913284"/>
            <a:ext cx="2501205" cy="3486149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93C4C5-48E8-6045-A46E-E138F09554F7}"/>
              </a:ext>
            </a:extLst>
          </p:cNvPr>
          <p:cNvSpPr txBox="1"/>
          <p:nvPr/>
        </p:nvSpPr>
        <p:spPr>
          <a:xfrm>
            <a:off x="407988" y="5814900"/>
            <a:ext cx="405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Gauge showing cumulative progress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1F3BE11-CF7C-8345-A395-2039E9167FAB}"/>
              </a:ext>
            </a:extLst>
          </p:cNvPr>
          <p:cNvCxnSpPr>
            <a:cxnSpLocks/>
            <a:stCxn id="6" idx="2"/>
            <a:endCxn id="3" idx="1"/>
          </p:cNvCxnSpPr>
          <p:nvPr/>
        </p:nvCxnSpPr>
        <p:spPr>
          <a:xfrm rot="16200000" flipH="1">
            <a:off x="3842498" y="5363321"/>
            <a:ext cx="417605" cy="3228975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D2934D-97CD-9D41-857E-2EEC4E7F01EB}"/>
              </a:ext>
            </a:extLst>
          </p:cNvPr>
          <p:cNvSpPr txBox="1"/>
          <p:nvPr/>
        </p:nvSpPr>
        <p:spPr>
          <a:xfrm>
            <a:off x="407988" y="8364482"/>
            <a:ext cx="405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Indicator for whether we need to speed up or not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B4763EE-87B4-D848-AAC7-2485D981EF0A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4247339" y="7508063"/>
            <a:ext cx="465173" cy="4086224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3F721F3-B414-1D43-AFCA-0273890388D7}"/>
              </a:ext>
            </a:extLst>
          </p:cNvPr>
          <p:cNvSpPr/>
          <p:nvPr/>
        </p:nvSpPr>
        <p:spPr>
          <a:xfrm>
            <a:off x="18410237" y="3459162"/>
            <a:ext cx="1143000" cy="7454900"/>
          </a:xfrm>
          <a:prstGeom prst="rightBrace">
            <a:avLst>
              <a:gd name="adj1" fmla="val 35000"/>
              <a:gd name="adj2" fmla="val 49637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D5C38-817C-7940-949F-32C4D6113A2D}"/>
              </a:ext>
            </a:extLst>
          </p:cNvPr>
          <p:cNvSpPr txBox="1"/>
          <p:nvPr/>
        </p:nvSpPr>
        <p:spPr>
          <a:xfrm>
            <a:off x="19726274" y="6278562"/>
            <a:ext cx="3703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Trends showing our progress over time</a:t>
            </a:r>
          </a:p>
        </p:txBody>
      </p:sp>
    </p:spTree>
    <p:extLst>
      <p:ext uri="{BB962C8B-B14F-4D97-AF65-F5344CB8AC3E}">
        <p14:creationId xmlns:p14="http://schemas.microsoft.com/office/powerpoint/2010/main" val="92051025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F0129-ED7E-0F41-9B6B-5CA1773A2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88" y="3459162"/>
            <a:ext cx="12077700" cy="7454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C994F-AD91-E846-AC91-570BB0D55816}"/>
              </a:ext>
            </a:extLst>
          </p:cNvPr>
          <p:cNvSpPr txBox="1"/>
          <p:nvPr/>
        </p:nvSpPr>
        <p:spPr>
          <a:xfrm>
            <a:off x="407988" y="1020762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Projection showing if we’ll make it on time given our current speed and location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7998FF8-0800-D242-BF14-FBAB4CA7660A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3529360" y="1913284"/>
            <a:ext cx="2501205" cy="3486149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93C4C5-48E8-6045-A46E-E138F09554F7}"/>
              </a:ext>
            </a:extLst>
          </p:cNvPr>
          <p:cNvSpPr txBox="1"/>
          <p:nvPr/>
        </p:nvSpPr>
        <p:spPr>
          <a:xfrm>
            <a:off x="407988" y="5814900"/>
            <a:ext cx="405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Gauge showing cumulative progress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1F3BE11-CF7C-8345-A395-2039E9167FAB}"/>
              </a:ext>
            </a:extLst>
          </p:cNvPr>
          <p:cNvCxnSpPr>
            <a:cxnSpLocks/>
            <a:stCxn id="6" idx="2"/>
            <a:endCxn id="3" idx="1"/>
          </p:cNvCxnSpPr>
          <p:nvPr/>
        </p:nvCxnSpPr>
        <p:spPr>
          <a:xfrm rot="16200000" flipH="1">
            <a:off x="3842498" y="5363321"/>
            <a:ext cx="417605" cy="3228975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D2934D-97CD-9D41-857E-2EEC4E7F01EB}"/>
              </a:ext>
            </a:extLst>
          </p:cNvPr>
          <p:cNvSpPr txBox="1"/>
          <p:nvPr/>
        </p:nvSpPr>
        <p:spPr>
          <a:xfrm>
            <a:off x="407988" y="8364482"/>
            <a:ext cx="405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Indicator for whether we need to speed up or not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B4763EE-87B4-D848-AAC7-2485D981EF0A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4247339" y="7508063"/>
            <a:ext cx="465173" cy="4086224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3F721F3-B414-1D43-AFCA-0273890388D7}"/>
              </a:ext>
            </a:extLst>
          </p:cNvPr>
          <p:cNvSpPr/>
          <p:nvPr/>
        </p:nvSpPr>
        <p:spPr>
          <a:xfrm>
            <a:off x="18410237" y="3459162"/>
            <a:ext cx="1143000" cy="7454900"/>
          </a:xfrm>
          <a:prstGeom prst="rightBrace">
            <a:avLst>
              <a:gd name="adj1" fmla="val 35000"/>
              <a:gd name="adj2" fmla="val 49637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D5C38-817C-7940-949F-32C4D6113A2D}"/>
              </a:ext>
            </a:extLst>
          </p:cNvPr>
          <p:cNvSpPr txBox="1"/>
          <p:nvPr/>
        </p:nvSpPr>
        <p:spPr>
          <a:xfrm>
            <a:off x="19726274" y="6278562"/>
            <a:ext cx="3703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Trends showing our progress over time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7DD7B36-297F-AA46-AFAE-CB06EA85F418}"/>
              </a:ext>
            </a:extLst>
          </p:cNvPr>
          <p:cNvSpPr/>
          <p:nvPr/>
        </p:nvSpPr>
        <p:spPr>
          <a:xfrm>
            <a:off x="5645150" y="3459162"/>
            <a:ext cx="6135687" cy="2501204"/>
          </a:xfrm>
          <a:prstGeom prst="roundRect">
            <a:avLst>
              <a:gd name="adj" fmla="val 6512"/>
            </a:avLst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1437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5D45D-B1EE-E84B-AF87-5031499E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0F8D8-76C8-914A-8E7A-9CDE09367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046" y="3306762"/>
            <a:ext cx="17841184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1759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B3E19-5FE0-7840-9703-E50226D4C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on our trip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5BFF6-447A-2145-9CED-FA2C818F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488" y="3306762"/>
            <a:ext cx="12052300" cy="737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228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0A32-E803-8343-A0DC-91BDB9D2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to the freeway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1174C-AD68-DE4C-9622-5D813BE3E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287" y="2709862"/>
            <a:ext cx="12966700" cy="77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0854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A0221-BF21-E24B-AE62-E93198E3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Stuck in traffic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CEDCD-66E8-0E4F-B6C0-83948C9D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687" y="2697162"/>
            <a:ext cx="129159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7338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3AC4B-D5C5-DA4E-B4B4-F8468A60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Exiting traffic and arriving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15ADF-B5F8-5540-882A-4018640FE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537" y="2697162"/>
            <a:ext cx="127762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874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0FCC9-BC57-554A-A0F3-F5A20DBB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KPIs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04AC3-300E-064F-AA87-A818F824BF40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KPIs describe the relationship between the organization and its main objectives</a:t>
            </a:r>
          </a:p>
          <a:p>
            <a:r>
              <a:rPr lang="en-US" dirty="0"/>
              <a:t>Describe when the company is doing well and when it is off track</a:t>
            </a:r>
          </a:p>
          <a:p>
            <a:r>
              <a:rPr lang="en-US" dirty="0"/>
              <a:t>The existence of KPIs along with their associated targets allows the business to adjust tactics (keeping strategy fixed)</a:t>
            </a:r>
          </a:p>
          <a:p>
            <a:r>
              <a:rPr lang="en-US" dirty="0"/>
              <a:t>Provide the organization with a memory so learning can be derived from projects</a:t>
            </a:r>
          </a:p>
        </p:txBody>
      </p:sp>
    </p:spTree>
    <p:extLst>
      <p:ext uri="{BB962C8B-B14F-4D97-AF65-F5344CB8AC3E}">
        <p14:creationId xmlns:p14="http://schemas.microsoft.com/office/powerpoint/2010/main" val="376397412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778B-0385-544B-8420-22A4760E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achieving targets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D70BC0-73BC-934E-8024-972B161DBB37}"/>
              </a:ext>
            </a:extLst>
          </p:cNvPr>
          <p:cNvSpPr/>
          <p:nvPr/>
        </p:nvSpPr>
        <p:spPr>
          <a:xfrm>
            <a:off x="1170465" y="2239962"/>
            <a:ext cx="21068348" cy="1676400"/>
          </a:xfrm>
          <a:prstGeom prst="roundRect">
            <a:avLst>
              <a:gd name="adj" fmla="val 3825"/>
            </a:avLst>
          </a:prstGeom>
          <a:solidFill>
            <a:srgbClr val="70D6FF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can we learn when KPIs are not meeting their targets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8B34EB-A25B-624C-B18B-A2F20EB0CD39}"/>
              </a:ext>
            </a:extLst>
          </p:cNvPr>
          <p:cNvSpPr/>
          <p:nvPr/>
        </p:nvSpPr>
        <p:spPr>
          <a:xfrm>
            <a:off x="1165701" y="4306378"/>
            <a:ext cx="6805136" cy="7382384"/>
          </a:xfrm>
          <a:prstGeom prst="roundRect">
            <a:avLst>
              <a:gd name="adj" fmla="val 3825"/>
            </a:avLst>
          </a:prstGeom>
          <a:solidFill>
            <a:srgbClr val="FFD67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Lack of strategic focus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KPI is not visible to relevant staff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Visible but no one cares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Strategy has shifted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Mistrust in the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8BAAFD-BC53-1A44-9D0F-7B080A0F6D8A}"/>
              </a:ext>
            </a:extLst>
          </p:cNvPr>
          <p:cNvSpPr/>
          <p:nvPr/>
        </p:nvSpPr>
        <p:spPr>
          <a:xfrm>
            <a:off x="8334374" y="4311140"/>
            <a:ext cx="6805136" cy="7382384"/>
          </a:xfrm>
          <a:prstGeom prst="roundRect">
            <a:avLst>
              <a:gd name="adj" fmla="val 3825"/>
            </a:avLst>
          </a:prstGeom>
          <a:solidFill>
            <a:srgbClr val="FFD67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Lack of competency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Business executing correctly but KPI is not reaching the desired level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Need to research competencies necessary to perform task well and competencies present in the business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6243680-2616-8946-A720-A824A06971A0}"/>
              </a:ext>
            </a:extLst>
          </p:cNvPr>
          <p:cNvSpPr/>
          <p:nvPr/>
        </p:nvSpPr>
        <p:spPr>
          <a:xfrm>
            <a:off x="15461773" y="4306378"/>
            <a:ext cx="6805136" cy="7382384"/>
          </a:xfrm>
          <a:prstGeom prst="roundRect">
            <a:avLst>
              <a:gd name="adj" fmla="val 3825"/>
            </a:avLst>
          </a:prstGeom>
          <a:solidFill>
            <a:srgbClr val="FFD67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Changing environment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Are we operating under different conditions than when strategy developed?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Were the targets set inappropriately?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20528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DE9E3B-06E1-394B-A83F-3047CA188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trip to the summer house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97374-D9FD-304E-B24F-F6116DA82290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Introduce several concepts such as</a:t>
            </a:r>
          </a:p>
          <a:p>
            <a:pPr lvl="1"/>
            <a:r>
              <a:rPr lang="en-US" dirty="0"/>
              <a:t>Key Performance Indicators (KPIs)</a:t>
            </a:r>
          </a:p>
          <a:p>
            <a:pPr lvl="1"/>
            <a:r>
              <a:rPr lang="en-US" dirty="0"/>
              <a:t>Performance management</a:t>
            </a:r>
          </a:p>
          <a:p>
            <a:pPr lvl="1"/>
            <a:r>
              <a:rPr lang="en-US" dirty="0"/>
              <a:t>Information requirements</a:t>
            </a:r>
          </a:p>
          <a:p>
            <a:pPr lvl="1"/>
            <a:r>
              <a:rPr lang="en-US" dirty="0"/>
              <a:t>Dashboards</a:t>
            </a:r>
          </a:p>
          <a:p>
            <a:r>
              <a:rPr lang="en-US" dirty="0"/>
              <a:t>Route is 60 miles long and is expected to take 60 minutes</a:t>
            </a:r>
          </a:p>
        </p:txBody>
      </p:sp>
    </p:spTree>
    <p:extLst>
      <p:ext uri="{BB962C8B-B14F-4D97-AF65-F5344CB8AC3E}">
        <p14:creationId xmlns:p14="http://schemas.microsoft.com/office/powerpoint/2010/main" val="185751247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89D84-BD7E-BF45-A5FB-3DD4138E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vs lag – planning first trip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582B8-5B2C-334B-A5FF-79BC66978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4" y="2620962"/>
            <a:ext cx="6908800" cy="830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FD5790-663C-1E40-B422-8047C958B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7237" y="3529012"/>
            <a:ext cx="5422900" cy="6489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5D9353-B255-7347-80F3-FCA811FB86BE}"/>
              </a:ext>
            </a:extLst>
          </p:cNvPr>
          <p:cNvSpPr txBox="1"/>
          <p:nvPr/>
        </p:nvSpPr>
        <p:spPr>
          <a:xfrm>
            <a:off x="9168050" y="5188812"/>
            <a:ext cx="7010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first time we do the trip, we need lead information to determine a route and decide when to leave. There’s no other way to get this data.</a:t>
            </a:r>
          </a:p>
        </p:txBody>
      </p:sp>
    </p:spTree>
    <p:extLst>
      <p:ext uri="{BB962C8B-B14F-4D97-AF65-F5344CB8AC3E}">
        <p14:creationId xmlns:p14="http://schemas.microsoft.com/office/powerpoint/2010/main" val="313992998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AD792-4F38-124D-9BC1-232687D7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 data collected during trips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51CB89-A47E-EB44-9586-DA3E9512FCE2}"/>
              </a:ext>
            </a:extLst>
          </p:cNvPr>
          <p:cNvSpPr/>
          <p:nvPr/>
        </p:nvSpPr>
        <p:spPr>
          <a:xfrm>
            <a:off x="1165701" y="2392362"/>
            <a:ext cx="8763000" cy="9144000"/>
          </a:xfrm>
          <a:prstGeom prst="roundRect">
            <a:avLst>
              <a:gd name="adj" fmla="val 3825"/>
            </a:avLst>
          </a:prstGeom>
          <a:solidFill>
            <a:srgbClr val="70D6FF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Lag Data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Trip 1 – minute-by-minute log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Trip 2 – minute-by-minute log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Trip 3 – minute-by-minute log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Trip 4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minute-by-minute log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Trip N – minute-by-minute log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15131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AD792-4F38-124D-9BC1-232687D7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 used to generate lead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51CB89-A47E-EB44-9586-DA3E9512FCE2}"/>
              </a:ext>
            </a:extLst>
          </p:cNvPr>
          <p:cNvSpPr/>
          <p:nvPr/>
        </p:nvSpPr>
        <p:spPr>
          <a:xfrm>
            <a:off x="1165701" y="2392362"/>
            <a:ext cx="8763000" cy="9144000"/>
          </a:xfrm>
          <a:prstGeom prst="roundRect">
            <a:avLst>
              <a:gd name="adj" fmla="val 3825"/>
            </a:avLst>
          </a:prstGeom>
          <a:solidFill>
            <a:srgbClr val="70D6FF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Lag Data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Trip 1 – minute-by-minute log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Trip 2 – minute-by-minute log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Trip 3 – minute-by-minute log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Trip 4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minute-by-minute log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Trip N – minute-by-minute log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042EB7-A4B2-FC40-8FAB-C7DF377783FA}"/>
              </a:ext>
            </a:extLst>
          </p:cNvPr>
          <p:cNvSpPr txBox="1"/>
          <p:nvPr/>
        </p:nvSpPr>
        <p:spPr>
          <a:xfrm>
            <a:off x="13034964" y="2849562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time should we leave?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65253-067F-4945-89F1-322A8F95D8E9}"/>
              </a:ext>
            </a:extLst>
          </p:cNvPr>
          <p:cNvSpPr txBox="1"/>
          <p:nvPr/>
        </p:nvSpPr>
        <p:spPr>
          <a:xfrm>
            <a:off x="13055600" y="4602162"/>
            <a:ext cx="10037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happens if we take a different route?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001E2-0A3B-A842-9F90-2ED11B0A194D}"/>
              </a:ext>
            </a:extLst>
          </p:cNvPr>
          <p:cNvSpPr txBox="1"/>
          <p:nvPr/>
        </p:nvSpPr>
        <p:spPr>
          <a:xfrm>
            <a:off x="13076237" y="6354762"/>
            <a:ext cx="10037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Where can we stop along the way?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EE9B8-0531-9740-A437-D0DA8ADC3C6D}"/>
              </a:ext>
            </a:extLst>
          </p:cNvPr>
          <p:cNvSpPr txBox="1"/>
          <p:nvPr/>
        </p:nvSpPr>
        <p:spPr>
          <a:xfrm>
            <a:off x="13076237" y="8107362"/>
            <a:ext cx="10037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How can we use less gas?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9CA8-6CF4-1748-92A1-8228D106866D}"/>
              </a:ext>
            </a:extLst>
          </p:cNvPr>
          <p:cNvSpPr txBox="1"/>
          <p:nvPr/>
        </p:nvSpPr>
        <p:spPr>
          <a:xfrm>
            <a:off x="13076237" y="9859962"/>
            <a:ext cx="10037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is the fastest trip time?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643679-345F-1741-AF2B-CF22EAD21FCE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9928701" y="3203505"/>
            <a:ext cx="3106263" cy="3760857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9E6662-DCFC-2C43-A876-D7DE4DF30EB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9928701" y="4956105"/>
            <a:ext cx="3126899" cy="2008257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5A79FA-934A-9C43-952B-C148D8A19201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9928701" y="6708705"/>
            <a:ext cx="3147536" cy="255657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F510A2-6292-E044-8CFD-67203F0DA3B9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9928701" y="6964362"/>
            <a:ext cx="3106263" cy="1496943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E215D9-E7D8-5B48-A175-0FD5A6E9D16B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9928701" y="6964362"/>
            <a:ext cx="3188809" cy="3249543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50016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0B13BF-C6C0-EE46-8E8A-FFA39B9C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3409275" cy="13167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4FDC5-6E70-4B47-9504-C206E3B4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1140301" y="3030966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Summerhouse example shows how to go from strategy to KPIs and dashboards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KPIs are created to monitor progress and provide institutional memory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Lead and Lag information used to create a process and refine that process over time</a:t>
            </a:r>
          </a:p>
        </p:txBody>
      </p:sp>
    </p:spTree>
    <p:extLst>
      <p:ext uri="{BB962C8B-B14F-4D97-AF65-F5344CB8AC3E}">
        <p14:creationId xmlns:p14="http://schemas.microsoft.com/office/powerpoint/2010/main" val="319654928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660E89-9B36-9A41-8705-1874EE79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must answer the following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4404B-6654-D245-9DCA-47D727EAC235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Status – have we gone far enough in relation to how long we’ve been on the road</a:t>
            </a:r>
          </a:p>
          <a:p>
            <a:r>
              <a:rPr lang="en-US" dirty="0"/>
              <a:t>Trend – are we accelerating up or down, or is our speed constant?</a:t>
            </a:r>
          </a:p>
          <a:p>
            <a:r>
              <a:rPr lang="en-US" dirty="0"/>
              <a:t>Projection – given our speed and how far we’ve gone, will we reach the summerhouse at the expected time?</a:t>
            </a:r>
          </a:p>
        </p:txBody>
      </p:sp>
    </p:spTree>
    <p:extLst>
      <p:ext uri="{BB962C8B-B14F-4D97-AF65-F5344CB8AC3E}">
        <p14:creationId xmlns:p14="http://schemas.microsoft.com/office/powerpoint/2010/main" val="75898202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57DC-182C-CA43-A55B-48EEEE5B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of requirements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B76E102-9A11-534E-AF97-75BB0999200F}"/>
              </a:ext>
            </a:extLst>
          </p:cNvPr>
          <p:cNvSpPr/>
          <p:nvPr/>
        </p:nvSpPr>
        <p:spPr>
          <a:xfrm>
            <a:off x="7246938" y="2773362"/>
            <a:ext cx="8915400" cy="1219200"/>
          </a:xfrm>
          <a:prstGeom prst="roundRect">
            <a:avLst>
              <a:gd name="adj" fmla="val 4126"/>
            </a:avLst>
          </a:prstGeom>
          <a:solidFill>
            <a:srgbClr val="39A0ED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Goal – Drive 60 miles in 60 minutes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65F60-A974-9B4A-8858-147883121D2A}"/>
              </a:ext>
            </a:extLst>
          </p:cNvPr>
          <p:cNvSpPr txBox="1"/>
          <p:nvPr/>
        </p:nvSpPr>
        <p:spPr>
          <a:xfrm>
            <a:off x="6865938" y="7345362"/>
            <a:ext cx="967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KPI = Actual Miles / Budgeted miles</a:t>
            </a:r>
          </a:p>
        </p:txBody>
      </p:sp>
    </p:spTree>
    <p:extLst>
      <p:ext uri="{BB962C8B-B14F-4D97-AF65-F5344CB8AC3E}">
        <p14:creationId xmlns:p14="http://schemas.microsoft.com/office/powerpoint/2010/main" val="100027299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57DC-182C-CA43-A55B-48EEEE5B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of requirements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B76E102-9A11-534E-AF97-75BB0999200F}"/>
              </a:ext>
            </a:extLst>
          </p:cNvPr>
          <p:cNvSpPr/>
          <p:nvPr/>
        </p:nvSpPr>
        <p:spPr>
          <a:xfrm>
            <a:off x="7246938" y="2773362"/>
            <a:ext cx="8915400" cy="1219200"/>
          </a:xfrm>
          <a:prstGeom prst="roundRect">
            <a:avLst>
              <a:gd name="adj" fmla="val 4126"/>
            </a:avLst>
          </a:prstGeom>
          <a:solidFill>
            <a:srgbClr val="39A0ED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Goal – Drive 60 miles in 60 minutes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65F60-A974-9B4A-8858-147883121D2A}"/>
              </a:ext>
            </a:extLst>
          </p:cNvPr>
          <p:cNvSpPr txBox="1"/>
          <p:nvPr/>
        </p:nvSpPr>
        <p:spPr>
          <a:xfrm>
            <a:off x="1874837" y="7345362"/>
            <a:ext cx="967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KPI = Actual Miles / Budgeted miles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A0636A9C-842E-4E44-8031-7B31DAEAD924}"/>
              </a:ext>
            </a:extLst>
          </p:cNvPr>
          <p:cNvSpPr/>
          <p:nvPr/>
        </p:nvSpPr>
        <p:spPr>
          <a:xfrm>
            <a:off x="11522074" y="5529479"/>
            <a:ext cx="1295400" cy="4401206"/>
          </a:xfrm>
          <a:prstGeom prst="leftBrace">
            <a:avLst>
              <a:gd name="adj1" fmla="val 37666"/>
              <a:gd name="adj2" fmla="val 50000"/>
            </a:avLst>
          </a:prstGeom>
          <a:ln w="317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C23CC-E56B-C548-8120-67ADBC0BA7DB}"/>
              </a:ext>
            </a:extLst>
          </p:cNvPr>
          <p:cNvSpPr txBox="1"/>
          <p:nvPr/>
        </p:nvSpPr>
        <p:spPr>
          <a:xfrm>
            <a:off x="13381037" y="5529479"/>
            <a:ext cx="9525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&gt;1 if we’re ahead of our target</a:t>
            </a:r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= 1 if we’re exactly where we should be</a:t>
            </a:r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&lt; 1 if we’re behind schedule</a:t>
            </a:r>
          </a:p>
        </p:txBody>
      </p:sp>
    </p:spTree>
    <p:extLst>
      <p:ext uri="{BB962C8B-B14F-4D97-AF65-F5344CB8AC3E}">
        <p14:creationId xmlns:p14="http://schemas.microsoft.com/office/powerpoint/2010/main" val="366476117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8C28-0ACE-874A-9AE7-65643335D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46A85-E996-B249-81CE-CDECBA1EA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88" y="2697162"/>
            <a:ext cx="17945100" cy="82444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69956D-C9D8-EE43-A716-AB3F346B9F74}"/>
              </a:ext>
            </a:extLst>
          </p:cNvPr>
          <p:cNvSpPr/>
          <p:nvPr/>
        </p:nvSpPr>
        <p:spPr>
          <a:xfrm>
            <a:off x="16962437" y="2697162"/>
            <a:ext cx="3886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6EEEE3-E173-7447-B058-5F0D8E6828FC}"/>
              </a:ext>
            </a:extLst>
          </p:cNvPr>
          <p:cNvSpPr/>
          <p:nvPr/>
        </p:nvSpPr>
        <p:spPr>
          <a:xfrm>
            <a:off x="2179637" y="10469562"/>
            <a:ext cx="10668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3845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F0129-ED7E-0F41-9B6B-5CA1773A2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88" y="3459162"/>
            <a:ext cx="12077700" cy="745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3863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F0129-ED7E-0F41-9B6B-5CA1773A2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88" y="3459162"/>
            <a:ext cx="12077700" cy="745490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24BDFE34-88B6-D745-88B8-58689DF407A8}"/>
              </a:ext>
            </a:extLst>
          </p:cNvPr>
          <p:cNvSpPr/>
          <p:nvPr/>
        </p:nvSpPr>
        <p:spPr>
          <a:xfrm>
            <a:off x="18410237" y="3459162"/>
            <a:ext cx="1143000" cy="7454900"/>
          </a:xfrm>
          <a:prstGeom prst="rightBrace">
            <a:avLst>
              <a:gd name="adj1" fmla="val 35000"/>
              <a:gd name="adj2" fmla="val 49637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6A4689-148C-8F40-BA7B-8D96A91B5C8E}"/>
              </a:ext>
            </a:extLst>
          </p:cNvPr>
          <p:cNvSpPr txBox="1"/>
          <p:nvPr/>
        </p:nvSpPr>
        <p:spPr>
          <a:xfrm>
            <a:off x="19726274" y="6278562"/>
            <a:ext cx="3703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Trends showing our progress over time</a:t>
            </a:r>
          </a:p>
        </p:txBody>
      </p:sp>
    </p:spTree>
    <p:extLst>
      <p:ext uri="{BB962C8B-B14F-4D97-AF65-F5344CB8AC3E}">
        <p14:creationId xmlns:p14="http://schemas.microsoft.com/office/powerpoint/2010/main" val="244119865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F0129-ED7E-0F41-9B6B-5CA1773A2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88" y="3459162"/>
            <a:ext cx="12077700" cy="7454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D2934D-97CD-9D41-857E-2EEC4E7F01EB}"/>
              </a:ext>
            </a:extLst>
          </p:cNvPr>
          <p:cNvSpPr txBox="1"/>
          <p:nvPr/>
        </p:nvSpPr>
        <p:spPr>
          <a:xfrm>
            <a:off x="407988" y="8364482"/>
            <a:ext cx="405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Indicator for whether we need to speed up or not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B4763EE-87B4-D848-AAC7-2485D981EF0A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4247339" y="7508063"/>
            <a:ext cx="465173" cy="4086224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3F721F3-B414-1D43-AFCA-0273890388D7}"/>
              </a:ext>
            </a:extLst>
          </p:cNvPr>
          <p:cNvSpPr/>
          <p:nvPr/>
        </p:nvSpPr>
        <p:spPr>
          <a:xfrm>
            <a:off x="18410237" y="3459162"/>
            <a:ext cx="1143000" cy="7454900"/>
          </a:xfrm>
          <a:prstGeom prst="rightBrace">
            <a:avLst>
              <a:gd name="adj1" fmla="val 35000"/>
              <a:gd name="adj2" fmla="val 49637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D5C38-817C-7940-949F-32C4D6113A2D}"/>
              </a:ext>
            </a:extLst>
          </p:cNvPr>
          <p:cNvSpPr txBox="1"/>
          <p:nvPr/>
        </p:nvSpPr>
        <p:spPr>
          <a:xfrm>
            <a:off x="19726274" y="6278562"/>
            <a:ext cx="3703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Trends showing our progress over time</a:t>
            </a:r>
          </a:p>
        </p:txBody>
      </p:sp>
    </p:spTree>
    <p:extLst>
      <p:ext uri="{BB962C8B-B14F-4D97-AF65-F5344CB8AC3E}">
        <p14:creationId xmlns:p14="http://schemas.microsoft.com/office/powerpoint/2010/main" val="368894718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9763</TotalTime>
  <Words>611</Words>
  <Application>Microsoft Macintosh PowerPoint</Application>
  <PresentationFormat>Custom</PresentationFormat>
  <Paragraphs>102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ＭＳ Ｐゴシック</vt:lpstr>
      <vt:lpstr>Arial</vt:lpstr>
      <vt:lpstr>Calibri</vt:lpstr>
      <vt:lpstr>Online Programs Template White[1]</vt:lpstr>
      <vt:lpstr>PowerPoint Presentation</vt:lpstr>
      <vt:lpstr>A trip to the summer house</vt:lpstr>
      <vt:lpstr>Analytics must answer the following</vt:lpstr>
      <vt:lpstr>Specification of requirements</vt:lpstr>
      <vt:lpstr>Specification of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Base table</vt:lpstr>
      <vt:lpstr>Start on our trip</vt:lpstr>
      <vt:lpstr>Make it to the freeway</vt:lpstr>
      <vt:lpstr>Stuck in traffic</vt:lpstr>
      <vt:lpstr>Exiting traffic and arriving</vt:lpstr>
      <vt:lpstr>A note about KPIs</vt:lpstr>
      <vt:lpstr>Not achieving targets</vt:lpstr>
      <vt:lpstr>Lead vs lag – planning first trip</vt:lpstr>
      <vt:lpstr>Lag data collected during trips</vt:lpstr>
      <vt:lpstr>Lag used to generate lead info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333</cp:revision>
  <dcterms:created xsi:type="dcterms:W3CDTF">2007-05-02T01:14:38Z</dcterms:created>
  <dcterms:modified xsi:type="dcterms:W3CDTF">2019-06-28T19:29:29Z</dcterms:modified>
</cp:coreProperties>
</file>